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7" r:id="rId6"/>
    <p:sldId id="295" r:id="rId7"/>
    <p:sldId id="289" r:id="rId8"/>
    <p:sldId id="290" r:id="rId9"/>
    <p:sldId id="293" r:id="rId10"/>
    <p:sldId id="291" r:id="rId11"/>
    <p:sldId id="286" r:id="rId12"/>
    <p:sldId id="297" r:id="rId13"/>
    <p:sldId id="292" r:id="rId14"/>
    <p:sldId id="260" r:id="rId15"/>
    <p:sldId id="298" r:id="rId16"/>
    <p:sldId id="296" r:id="rId17"/>
    <p:sldId id="306" r:id="rId18"/>
    <p:sldId id="307" r:id="rId19"/>
    <p:sldId id="308" r:id="rId20"/>
    <p:sldId id="299" r:id="rId21"/>
    <p:sldId id="300" r:id="rId22"/>
    <p:sldId id="304" r:id="rId23"/>
    <p:sldId id="309" r:id="rId24"/>
    <p:sldId id="301" r:id="rId25"/>
    <p:sldId id="302" r:id="rId26"/>
    <p:sldId id="26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8/8/2023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8/8/2023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9475" y="3739786"/>
            <a:ext cx="9309253" cy="1243584"/>
          </a:xfrm>
        </p:spPr>
        <p:txBody>
          <a:bodyPr/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Tarrant Appraisal District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Board of Directors Meeting 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August 11, 2023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 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 Items</a:t>
            </a:r>
          </a:p>
        </p:txBody>
      </p:sp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0FC4EE-F318-4344-9E3C-B950ADB6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1534A0-2C32-404E-9BFC-3352436DDA13}"/>
              </a:ext>
            </a:extLst>
          </p:cNvPr>
          <p:cNvSpPr txBox="1"/>
          <p:nvPr/>
        </p:nvSpPr>
        <p:spPr>
          <a:xfrm>
            <a:off x="0" y="311533"/>
            <a:ext cx="9364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Action Items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D84BB7-F88C-4EA5-8497-DE7139F831F5}"/>
              </a:ext>
            </a:extLst>
          </p:cNvPr>
          <p:cNvSpPr/>
          <p:nvPr/>
        </p:nvSpPr>
        <p:spPr>
          <a:xfrm>
            <a:off x="621534" y="2003614"/>
            <a:ext cx="1103706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7(b):  Consider adoption of FY 2024 		    Tarrant Appraisal District Annual  	    Budget</a:t>
            </a:r>
          </a:p>
        </p:txBody>
      </p:sp>
    </p:spTree>
    <p:extLst>
      <p:ext uri="{BB962C8B-B14F-4D97-AF65-F5344CB8AC3E}">
        <p14:creationId xmlns:p14="http://schemas.microsoft.com/office/powerpoint/2010/main" val="259808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A009B1-1C9D-4624-A6CC-BF41040A256F}"/>
              </a:ext>
            </a:extLst>
          </p:cNvPr>
          <p:cNvSpPr txBox="1"/>
          <p:nvPr/>
        </p:nvSpPr>
        <p:spPr>
          <a:xfrm>
            <a:off x="10310572" y="94916"/>
            <a:ext cx="15953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7(b)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E29BA3-AED0-40CB-8A71-53C2A13439CD}"/>
              </a:ext>
            </a:extLst>
          </p:cNvPr>
          <p:cNvSpPr/>
          <p:nvPr/>
        </p:nvSpPr>
        <p:spPr>
          <a:xfrm>
            <a:off x="286119" y="976902"/>
            <a:ext cx="1062026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summary of the proposed 2024 Tarrant Appraisal District budget follows:</a:t>
            </a:r>
            <a:endParaRPr lang="en-US" sz="2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45720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Salaries and Employee Fringe Benefits                   $22,712,596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45720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Materials &amp; Supplies                                                      2,710,578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45720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Services                                                    3,603,630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45720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Facilities                                                                             254,605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45720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Capital Outlay &amp; Contingency                                   </a:t>
            </a:r>
            <a:r>
              <a:rPr lang="en-US" b="1" u="sng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147,497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	    TOTAL PROPOSED 2024 BUDGET         $29,428,906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number of employees to be compensated under the proposed 2024 budget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216.   The number of employees in the 2023 budget is 214. 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A 4% pool for merit pay is included in the proposed budget.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increase from the current year’s budget is $797,517 which is a 2.79% increase</a:t>
            </a: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over the FY 2023 budget.  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82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ACF1C-76CB-415F-B8CC-2109D8FCEC52}"/>
              </a:ext>
            </a:extLst>
          </p:cNvPr>
          <p:cNvSpPr txBox="1"/>
          <p:nvPr/>
        </p:nvSpPr>
        <p:spPr>
          <a:xfrm>
            <a:off x="1138410" y="1853893"/>
            <a:ext cx="936433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</a:t>
            </a:r>
          </a:p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Items</a:t>
            </a:r>
          </a:p>
        </p:txBody>
      </p:sp>
    </p:spTree>
    <p:extLst>
      <p:ext uri="{BB962C8B-B14F-4D97-AF65-F5344CB8AC3E}">
        <p14:creationId xmlns:p14="http://schemas.microsoft.com/office/powerpoint/2010/main" val="58376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0FC4EE-F318-4344-9E3C-B950ADB6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1534A0-2C32-404E-9BFC-3352436DDA13}"/>
              </a:ext>
            </a:extLst>
          </p:cNvPr>
          <p:cNvSpPr txBox="1"/>
          <p:nvPr/>
        </p:nvSpPr>
        <p:spPr>
          <a:xfrm>
            <a:off x="0" y="311533"/>
            <a:ext cx="9364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Discussion Items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BE95FE-D84F-468A-AA1C-96256C1694B0}"/>
              </a:ext>
            </a:extLst>
          </p:cNvPr>
          <p:cNvSpPr/>
          <p:nvPr/>
        </p:nvSpPr>
        <p:spPr>
          <a:xfrm>
            <a:off x="531258" y="2168868"/>
            <a:ext cx="1092414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8:   Report on Senate Bill 2 passage, 	and potential modifications to the 	2024 budget allocations for taxing 	units.</a:t>
            </a:r>
          </a:p>
        </p:txBody>
      </p:sp>
    </p:spTree>
    <p:extLst>
      <p:ext uri="{BB962C8B-B14F-4D97-AF65-F5344CB8AC3E}">
        <p14:creationId xmlns:p14="http://schemas.microsoft.com/office/powerpoint/2010/main" val="367504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0FC4EE-F318-4344-9E3C-B950ADB6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1534A0-2C32-404E-9BFC-3352436DDA13}"/>
              </a:ext>
            </a:extLst>
          </p:cNvPr>
          <p:cNvSpPr txBox="1"/>
          <p:nvPr/>
        </p:nvSpPr>
        <p:spPr>
          <a:xfrm>
            <a:off x="0" y="311533"/>
            <a:ext cx="9364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Discussion Items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BE95FE-D84F-468A-AA1C-96256C1694B0}"/>
              </a:ext>
            </a:extLst>
          </p:cNvPr>
          <p:cNvSpPr/>
          <p:nvPr/>
        </p:nvSpPr>
        <p:spPr>
          <a:xfrm>
            <a:off x="264543" y="1406598"/>
            <a:ext cx="1166291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 District Tax Rate Compression (MCR Maximum Compressed Rate)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2023-2024 school year, the MCR will be determined by the Commissioner of Education and then further reduced by $0.107.  This will lower school tax rates.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 District Residence Homestead Exemption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the homestead exemption from $40,000 to $100,000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Lower current tax ceilings in relationship to the increase in homestead exemption</a:t>
            </a:r>
          </a:p>
          <a:p>
            <a:pPr lvl="1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Circuit Breaker Limitation (Non homestead appraisal cap)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Starting in 2024 and going through 2026, certain real property will have a 20% appraisal cap on increases in value from the preceding year.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cap applies to real property 5 million or under in value for 2024, is not a homestead, or agricultural properties.  Tax Years 2025 and 2026 will have adjustment for the consumer price index.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improvements are excluded from the limitation – with exceptions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896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0FC4EE-F318-4344-9E3C-B950ADB6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1534A0-2C32-404E-9BFC-3352436DDA13}"/>
              </a:ext>
            </a:extLst>
          </p:cNvPr>
          <p:cNvSpPr txBox="1"/>
          <p:nvPr/>
        </p:nvSpPr>
        <p:spPr>
          <a:xfrm>
            <a:off x="0" y="311533"/>
            <a:ext cx="9364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Discussion Items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BE95FE-D84F-468A-AA1C-96256C1694B0}"/>
              </a:ext>
            </a:extLst>
          </p:cNvPr>
          <p:cNvSpPr/>
          <p:nvPr/>
        </p:nvSpPr>
        <p:spPr>
          <a:xfrm>
            <a:off x="155274" y="1443841"/>
            <a:ext cx="1166291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Board of Directors of Appraisal Districts Expanded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Applies to Appraisal Districts in a county with a population of 75,000 or more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Board will be expanded to nine directors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Five directors will be appointed by the taxing units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directors will be elected by the public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County Tax Assessor/Collector is an ex officio director</a:t>
            </a:r>
          </a:p>
          <a:p>
            <a:pPr lvl="2"/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Appointed Directors serve staggered terms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vacancy in an elected position will be filled by majority vote of the BOD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BOD will have the appointing authority for the ARB 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BOD, with assistance from the TLO, and approval of at least two of the elected members, will choose the officers of the ARB.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177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0FC4EE-F318-4344-9E3C-B950ADB6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1534A0-2C32-404E-9BFC-3352436DDA13}"/>
              </a:ext>
            </a:extLst>
          </p:cNvPr>
          <p:cNvSpPr txBox="1"/>
          <p:nvPr/>
        </p:nvSpPr>
        <p:spPr>
          <a:xfrm>
            <a:off x="0" y="311533"/>
            <a:ext cx="9364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Discussion Items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BE95FE-D84F-468A-AA1C-96256C1694B0}"/>
              </a:ext>
            </a:extLst>
          </p:cNvPr>
          <p:cNvSpPr/>
          <p:nvPr/>
        </p:nvSpPr>
        <p:spPr>
          <a:xfrm>
            <a:off x="155274" y="1443841"/>
            <a:ext cx="116629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Transitional Tax Bill Provisions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Tax Assessor/Collector shall calculate tax rates for 2023 as if SB2 was in effect.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2023 Tax Bills shall contain provisional language illustrating that;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 amounts are dependent on passage of the constitutional amendment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Showing what the dollar differences would be if the amendment is unsuccessful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amendment is approved by the voters, the provisional tax bill becomes final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provisional language is statutory and mandatory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extraordinary happens and HJR does not pass, the tax bills are to be re-calculated and a supplemental bill sent for the additional tax.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634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ACF1C-76CB-415F-B8CC-2109D8FCEC52}"/>
              </a:ext>
            </a:extLst>
          </p:cNvPr>
          <p:cNvSpPr txBox="1"/>
          <p:nvPr/>
        </p:nvSpPr>
        <p:spPr>
          <a:xfrm>
            <a:off x="1138410" y="1853893"/>
            <a:ext cx="936433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</a:t>
            </a:r>
          </a:p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Items</a:t>
            </a:r>
          </a:p>
        </p:txBody>
      </p:sp>
    </p:spTree>
    <p:extLst>
      <p:ext uri="{BB962C8B-B14F-4D97-AF65-F5344CB8AC3E}">
        <p14:creationId xmlns:p14="http://schemas.microsoft.com/office/powerpoint/2010/main" val="414904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0FC4EE-F318-4344-9E3C-B950ADB6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1534A0-2C32-404E-9BFC-3352436DDA13}"/>
              </a:ext>
            </a:extLst>
          </p:cNvPr>
          <p:cNvSpPr txBox="1"/>
          <p:nvPr/>
        </p:nvSpPr>
        <p:spPr>
          <a:xfrm>
            <a:off x="0" y="311533"/>
            <a:ext cx="9364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Information Items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BE95FE-D84F-468A-AA1C-96256C1694B0}"/>
              </a:ext>
            </a:extLst>
          </p:cNvPr>
          <p:cNvSpPr/>
          <p:nvPr/>
        </p:nvSpPr>
        <p:spPr>
          <a:xfrm>
            <a:off x="467605" y="2268020"/>
            <a:ext cx="1119099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9(a):   Report by Taxpayer Liaison Officer</a:t>
            </a:r>
          </a:p>
          <a:p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9(b):   Report by Chief Appraiser</a:t>
            </a:r>
          </a:p>
        </p:txBody>
      </p:sp>
    </p:spTree>
    <p:extLst>
      <p:ext uri="{BB962C8B-B14F-4D97-AF65-F5344CB8AC3E}">
        <p14:creationId xmlns:p14="http://schemas.microsoft.com/office/powerpoint/2010/main" val="3219101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6105A2-F6A0-4592-92D1-D569BBEC9794}"/>
              </a:ext>
            </a:extLst>
          </p:cNvPr>
          <p:cNvSpPr txBox="1"/>
          <p:nvPr/>
        </p:nvSpPr>
        <p:spPr>
          <a:xfrm>
            <a:off x="193290" y="986334"/>
            <a:ext cx="1056757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2023 there were a total of 214,268 protests filed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2022 there were 197,118 protests filed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represents 11 percent of the total 1.8 million accounts in TAD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111,596 protests were filed through the online tool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16,072 account went through the online negotiation tool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7,973 accounts were settled via the negotiation tool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4,011 offers were rejected by taxpayers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4,088 offers were still pending at the time of certification</a:t>
            </a:r>
          </a:p>
          <a:p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AC0A12-53BA-4A1C-BECD-9EACFBCE7EA1}"/>
              </a:ext>
            </a:extLst>
          </p:cNvPr>
          <p:cNvSpPr txBox="1"/>
          <p:nvPr/>
        </p:nvSpPr>
        <p:spPr>
          <a:xfrm>
            <a:off x="9495324" y="56614"/>
            <a:ext cx="15953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9(b)</a:t>
            </a:r>
          </a:p>
        </p:txBody>
      </p:sp>
    </p:spTree>
    <p:extLst>
      <p:ext uri="{BB962C8B-B14F-4D97-AF65-F5344CB8AC3E}">
        <p14:creationId xmlns:p14="http://schemas.microsoft.com/office/powerpoint/2010/main" val="95020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24BF10-2B55-43AB-9F77-F1A14103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20BFB4-E8C8-4AE6-B3BF-3224DF15167A}"/>
              </a:ext>
            </a:extLst>
          </p:cNvPr>
          <p:cNvSpPr txBox="1"/>
          <p:nvPr/>
        </p:nvSpPr>
        <p:spPr>
          <a:xfrm>
            <a:off x="616945" y="1421176"/>
            <a:ext cx="29145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Item 6: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84F650-45D2-465C-9E52-63B082117801}"/>
              </a:ext>
            </a:extLst>
          </p:cNvPr>
          <p:cNvSpPr txBox="1"/>
          <p:nvPr/>
        </p:nvSpPr>
        <p:spPr>
          <a:xfrm>
            <a:off x="1067550" y="2529172"/>
            <a:ext cx="882818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Budget Hearing –</a:t>
            </a:r>
          </a:p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 2024 Tarrant Appraisal </a:t>
            </a:r>
          </a:p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District Budget</a:t>
            </a:r>
          </a:p>
        </p:txBody>
      </p:sp>
    </p:spTree>
    <p:extLst>
      <p:ext uri="{BB962C8B-B14F-4D97-AF65-F5344CB8AC3E}">
        <p14:creationId xmlns:p14="http://schemas.microsoft.com/office/powerpoint/2010/main" val="290279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AC0A12-53BA-4A1C-BECD-9EACFBCE7EA1}"/>
              </a:ext>
            </a:extLst>
          </p:cNvPr>
          <p:cNvSpPr txBox="1"/>
          <p:nvPr/>
        </p:nvSpPr>
        <p:spPr>
          <a:xfrm>
            <a:off x="9495324" y="56614"/>
            <a:ext cx="15953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9(b)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C4F8CC-9BE5-4686-A754-2064EDE26D9B}"/>
              </a:ext>
            </a:extLst>
          </p:cNvPr>
          <p:cNvSpPr txBox="1"/>
          <p:nvPr/>
        </p:nvSpPr>
        <p:spPr>
          <a:xfrm>
            <a:off x="193290" y="986334"/>
            <a:ext cx="1146531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TAD certified the 2023 appraisal roll on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ARB approved appraisal records on July 20th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TAD began the certification process on July 21st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Certification documents were delivered to all taxing units on the 25th</a:t>
            </a:r>
          </a:p>
          <a:p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Certification Numbers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Tarrant County taxable value was up 13% over 2022 values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City of Fort Worth taxable value was up 14% over 2022 values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Tarrant County market value went from 328 to 391 billion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Tarrant County taxable value went from 263 to 287 billion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residential accounts – 642,187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commercial accounts – 59,562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business personal accounts – 63,680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mineral accounts – 1,101,856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account in the county – 1,872,093</a:t>
            </a:r>
          </a:p>
        </p:txBody>
      </p:sp>
    </p:spTree>
    <p:extLst>
      <p:ext uri="{BB962C8B-B14F-4D97-AF65-F5344CB8AC3E}">
        <p14:creationId xmlns:p14="http://schemas.microsoft.com/office/powerpoint/2010/main" val="237354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ACF1C-76CB-415F-B8CC-2109D8FCEC52}"/>
              </a:ext>
            </a:extLst>
          </p:cNvPr>
          <p:cNvSpPr txBox="1"/>
          <p:nvPr/>
        </p:nvSpPr>
        <p:spPr>
          <a:xfrm>
            <a:off x="1028242" y="1351508"/>
            <a:ext cx="936433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Recess to</a:t>
            </a:r>
          </a:p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Executive</a:t>
            </a:r>
          </a:p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</a:t>
            </a:r>
          </a:p>
        </p:txBody>
      </p:sp>
    </p:spTree>
    <p:extLst>
      <p:ext uri="{BB962C8B-B14F-4D97-AF65-F5344CB8AC3E}">
        <p14:creationId xmlns:p14="http://schemas.microsoft.com/office/powerpoint/2010/main" val="265122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ACF1C-76CB-415F-B8CC-2109D8FCEC52}"/>
              </a:ext>
            </a:extLst>
          </p:cNvPr>
          <p:cNvSpPr txBox="1"/>
          <p:nvPr/>
        </p:nvSpPr>
        <p:spPr>
          <a:xfrm>
            <a:off x="1028242" y="1351508"/>
            <a:ext cx="936433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 to</a:t>
            </a:r>
          </a:p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</a:t>
            </a:r>
          </a:p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</a:t>
            </a:r>
          </a:p>
        </p:txBody>
      </p:sp>
    </p:spTree>
    <p:extLst>
      <p:ext uri="{BB962C8B-B14F-4D97-AF65-F5344CB8AC3E}">
        <p14:creationId xmlns:p14="http://schemas.microsoft.com/office/powerpoint/2010/main" val="185720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C724E31-F5B6-4954-9D0A-5756BCE8A701}"/>
              </a:ext>
            </a:extLst>
          </p:cNvPr>
          <p:cNvSpPr txBox="1"/>
          <p:nvPr/>
        </p:nvSpPr>
        <p:spPr>
          <a:xfrm>
            <a:off x="1872868" y="1536174"/>
            <a:ext cx="983371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Scheduled </a:t>
            </a:r>
          </a:p>
          <a:p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Meeting:</a:t>
            </a:r>
          </a:p>
          <a:p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Friday, November 10, 2023</a:t>
            </a:r>
          </a:p>
        </p:txBody>
      </p:sp>
    </p:spTree>
    <p:extLst>
      <p:ext uri="{BB962C8B-B14F-4D97-AF65-F5344CB8AC3E}">
        <p14:creationId xmlns:p14="http://schemas.microsoft.com/office/powerpoint/2010/main" val="42977186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ACF1C-76CB-415F-B8CC-2109D8FCEC52}"/>
              </a:ext>
            </a:extLst>
          </p:cNvPr>
          <p:cNvSpPr txBox="1"/>
          <p:nvPr/>
        </p:nvSpPr>
        <p:spPr>
          <a:xfrm>
            <a:off x="1138410" y="1853893"/>
            <a:ext cx="936433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Consent Agenda </a:t>
            </a:r>
          </a:p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Items</a:t>
            </a:r>
          </a:p>
        </p:txBody>
      </p:sp>
    </p:spTree>
    <p:extLst>
      <p:ext uri="{BB962C8B-B14F-4D97-AF65-F5344CB8AC3E}">
        <p14:creationId xmlns:p14="http://schemas.microsoft.com/office/powerpoint/2010/main" val="245216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0FC4EE-F318-4344-9E3C-B950ADB6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61A59A-0545-4DBB-A930-F4A40C1F2DCF}"/>
              </a:ext>
            </a:extLst>
          </p:cNvPr>
          <p:cNvSpPr txBox="1"/>
          <p:nvPr/>
        </p:nvSpPr>
        <p:spPr>
          <a:xfrm>
            <a:off x="0" y="311533"/>
            <a:ext cx="9364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Consent Agenda Items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FC9184-FECA-4E36-8A13-95979A0F8C27}"/>
              </a:ext>
            </a:extLst>
          </p:cNvPr>
          <p:cNvSpPr/>
          <p:nvPr/>
        </p:nvSpPr>
        <p:spPr>
          <a:xfrm>
            <a:off x="-1" y="1717709"/>
            <a:ext cx="1184313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7(a)(1):  Action regarding approval of   		    	      Board of Directors meeting   		     	      minutes – June 9, 2023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99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0FC4EE-F318-4344-9E3C-B950ADB6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2184E0-3599-405A-B262-AC1C976235C0}"/>
              </a:ext>
            </a:extLst>
          </p:cNvPr>
          <p:cNvSpPr txBox="1"/>
          <p:nvPr/>
        </p:nvSpPr>
        <p:spPr>
          <a:xfrm>
            <a:off x="0" y="311533"/>
            <a:ext cx="9364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Consent Agenda Items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59BD6F-3E03-4DC4-9AE8-1D1C3AC1BFB0}"/>
              </a:ext>
            </a:extLst>
          </p:cNvPr>
          <p:cNvSpPr/>
          <p:nvPr/>
        </p:nvSpPr>
        <p:spPr>
          <a:xfrm>
            <a:off x="418946" y="1674674"/>
            <a:ext cx="1141316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7(a)(2):  Action regarding Award of 	 	  	  	  Contract for Retiree Group 		   	        Medical Supplemental     	  	   	  	        Insurance for 2024</a:t>
            </a:r>
          </a:p>
        </p:txBody>
      </p:sp>
    </p:spTree>
    <p:extLst>
      <p:ext uri="{BB962C8B-B14F-4D97-AF65-F5344CB8AC3E}">
        <p14:creationId xmlns:p14="http://schemas.microsoft.com/office/powerpoint/2010/main" val="360497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7CE61-D45F-4E50-BA55-1E7DF1C6A401}"/>
              </a:ext>
            </a:extLst>
          </p:cNvPr>
          <p:cNvSpPr txBox="1"/>
          <p:nvPr/>
        </p:nvSpPr>
        <p:spPr>
          <a:xfrm>
            <a:off x="462708" y="396608"/>
            <a:ext cx="8824852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Supplement to Medicare for Qualified Retirees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Renewed Annually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Coverage “capped” at $150 month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Rate for 2024 will be $120.30 per month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add spouse at but retiree pays that premium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Currently (2023) have 79 active retirees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Funds included in proposed 2024 budget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FA38AF-3180-4424-89FA-016596B023B3}"/>
              </a:ext>
            </a:extLst>
          </p:cNvPr>
          <p:cNvSpPr txBox="1"/>
          <p:nvPr/>
        </p:nvSpPr>
        <p:spPr>
          <a:xfrm>
            <a:off x="9617725" y="177800"/>
            <a:ext cx="24945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7(a)(2)</a:t>
            </a:r>
          </a:p>
        </p:txBody>
      </p:sp>
    </p:spTree>
    <p:extLst>
      <p:ext uri="{BB962C8B-B14F-4D97-AF65-F5344CB8AC3E}">
        <p14:creationId xmlns:p14="http://schemas.microsoft.com/office/powerpoint/2010/main" val="4034265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0FC4EE-F318-4344-9E3C-B950ADB63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057C71-475C-47F2-A815-37F5D70F6B96}"/>
              </a:ext>
            </a:extLst>
          </p:cNvPr>
          <p:cNvSpPr txBox="1"/>
          <p:nvPr/>
        </p:nvSpPr>
        <p:spPr>
          <a:xfrm>
            <a:off x="0" y="311533"/>
            <a:ext cx="9364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Consent Agenda Items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FF85A0-44BB-4053-92B9-EDD82F86FA22}"/>
              </a:ext>
            </a:extLst>
          </p:cNvPr>
          <p:cNvSpPr/>
          <p:nvPr/>
        </p:nvSpPr>
        <p:spPr>
          <a:xfrm>
            <a:off x="198304" y="1627998"/>
            <a:ext cx="1182109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7(a)(3):  Authorize Chief Appraiser to 	 	  	  	  Execute Interlocal Agreement 		  	  Renewal Between Tarrant County 	        and the Tarrant Appraisal District 	        for Sheriff’s Department Security 	        Services </a:t>
            </a:r>
          </a:p>
        </p:txBody>
      </p:sp>
    </p:spTree>
    <p:extLst>
      <p:ext uri="{BB962C8B-B14F-4D97-AF65-F5344CB8AC3E}">
        <p14:creationId xmlns:p14="http://schemas.microsoft.com/office/powerpoint/2010/main" val="207595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6105A2-F6A0-4592-92D1-D569BBEC9794}"/>
              </a:ext>
            </a:extLst>
          </p:cNvPr>
          <p:cNvSpPr txBox="1"/>
          <p:nvPr/>
        </p:nvSpPr>
        <p:spPr>
          <a:xfrm>
            <a:off x="202082" y="621209"/>
            <a:ext cx="11742317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Interlocal Agreement with Tarrant County Sheriff’s </a:t>
            </a:r>
          </a:p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Department to provide a full time Deputy for Security at TAD</a:t>
            </a:r>
          </a:p>
          <a:p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 agreement – March 6,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Renewed annually – fourth renewal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ILA covers regular work hours of 8:00 – 5:00 M-F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 funds included in budget for extended coverage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Reimbursement rate for 2024 will be $129,756.15 annually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Funds included in the 2023 budget and the proposed 2024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AC0A12-53BA-4A1C-BECD-9EACFBCE7EA1}"/>
              </a:ext>
            </a:extLst>
          </p:cNvPr>
          <p:cNvSpPr txBox="1"/>
          <p:nvPr/>
        </p:nvSpPr>
        <p:spPr>
          <a:xfrm>
            <a:off x="9495324" y="56614"/>
            <a:ext cx="24945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7(a)(3)</a:t>
            </a:r>
          </a:p>
        </p:txBody>
      </p:sp>
    </p:spTree>
    <p:extLst>
      <p:ext uri="{BB962C8B-B14F-4D97-AF65-F5344CB8AC3E}">
        <p14:creationId xmlns:p14="http://schemas.microsoft.com/office/powerpoint/2010/main" val="69831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65C75-272B-4BB5-BA23-D80E8654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9ACF1C-76CB-415F-B8CC-2109D8FCEC52}"/>
              </a:ext>
            </a:extLst>
          </p:cNvPr>
          <p:cNvSpPr txBox="1"/>
          <p:nvPr/>
        </p:nvSpPr>
        <p:spPr>
          <a:xfrm>
            <a:off x="1138410" y="1853893"/>
            <a:ext cx="936433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</a:p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Items</a:t>
            </a:r>
          </a:p>
        </p:txBody>
      </p:sp>
    </p:spTree>
    <p:extLst>
      <p:ext uri="{BB962C8B-B14F-4D97-AF65-F5344CB8AC3E}">
        <p14:creationId xmlns:p14="http://schemas.microsoft.com/office/powerpoint/2010/main" val="92325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103400-4A22-4E35-B588-4C4D42638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5757914-1161-4661-9696-421FD6935CDD}">
  <ds:schemaRefs>
    <ds:schemaRef ds:uri="http://schemas.openxmlformats.org/package/2006/metadata/core-properties"/>
    <ds:schemaRef ds:uri="71af3243-3dd4-4a8d-8c0d-dd76da1f02a5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16c05727-aa75-4e4a-9b5f-8a80a1165891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0</TotalTime>
  <Words>1087</Words>
  <Application>Microsoft Office PowerPoint</Application>
  <PresentationFormat>Widescreen</PresentationFormat>
  <Paragraphs>170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Tahoma</vt:lpstr>
      <vt:lpstr>Times New Roman</vt:lpstr>
      <vt:lpstr>Trade Gothic LT Pro</vt:lpstr>
      <vt:lpstr>Trebuchet MS</vt:lpstr>
      <vt:lpstr>Office Theme</vt:lpstr>
      <vt:lpstr>Tarrant Appraisal District Board of Directors Meeting  August 11, 2023   Agenda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2023-08-03T16:08:09Z</dcterms:created>
  <dcterms:modified xsi:type="dcterms:W3CDTF">2023-08-08T13:51:18Z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